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980" r:id="rId3"/>
    <p:sldId id="986" r:id="rId4"/>
    <p:sldId id="987" r:id="rId5"/>
    <p:sldId id="988" r:id="rId6"/>
    <p:sldId id="989" r:id="rId7"/>
    <p:sldId id="990" r:id="rId8"/>
    <p:sldId id="981" r:id="rId9"/>
    <p:sldId id="982" r:id="rId10"/>
    <p:sldId id="984" r:id="rId11"/>
    <p:sldId id="985" r:id="rId12"/>
    <p:sldId id="256" r:id="rId13"/>
    <p:sldId id="922" r:id="rId14"/>
    <p:sldId id="991" r:id="rId15"/>
    <p:sldId id="260" r:id="rId16"/>
    <p:sldId id="1113" r:id="rId17"/>
    <p:sldId id="972" r:id="rId18"/>
    <p:sldId id="928" r:id="rId19"/>
    <p:sldId id="1114" r:id="rId20"/>
    <p:sldId id="258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68"/>
    <p:restoredTop sz="96327"/>
  </p:normalViewPr>
  <p:slideViewPr>
    <p:cSldViewPr snapToGrid="0" snapToObjects="1">
      <p:cViewPr varScale="1">
        <p:scale>
          <a:sx n="228" d="100"/>
          <a:sy n="228" d="100"/>
        </p:scale>
        <p:origin x="200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4c7e2f7f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2d4c7e2f7f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d4c7e2f7f_8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2d4c7e2f7f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a703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124ba703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4c7e2f7f_8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d4c7e2f7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wchurch/ACL2022_deepnets_tutoria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tif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CIKM-2023 Tutorial:</a:t>
            </a:r>
            <a:br>
              <a:rPr lang="en-US" sz="3200" dirty="0"/>
            </a:br>
            <a:r>
              <a:rPr lang="en-US" sz="3200" dirty="0"/>
              <a:t>Some Useful Things to Know When Combining IR and NLP: </a:t>
            </a:r>
            <a:br>
              <a:rPr lang="en-US" sz="3200" dirty="0"/>
            </a:br>
            <a:r>
              <a:rPr lang="en-US" sz="3200" dirty="0"/>
              <a:t>the Easy, the Hard and the Ugly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4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3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11BF-1AF2-9081-89CF-BF1AD356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Plugs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C363CDD-1121-1207-C058-6A1AFC5ECD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9430" y="1442595"/>
            <a:ext cx="6334294" cy="4992282"/>
          </a:xfrm>
          <a:ln>
            <a:solidFill>
              <a:srgbClr val="92D050"/>
            </a:solidFill>
          </a:ln>
        </p:spPr>
      </p:pic>
      <p:pic>
        <p:nvPicPr>
          <p:cNvPr id="25" name="Content Placeholder 24" descr="A paper with text and images&#10;&#10;Description automatically generated">
            <a:extLst>
              <a:ext uri="{FF2B5EF4-FFF2-40B4-BE49-F238E27FC236}">
                <a16:creationId xmlns:a16="http://schemas.microsoft.com/office/drawing/2014/main" id="{A5366C1C-785E-4F8B-57F6-B024368FCF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694"/>
          <a:stretch/>
        </p:blipFill>
        <p:spPr>
          <a:xfrm>
            <a:off x="4875666" y="615890"/>
            <a:ext cx="7270899" cy="6528925"/>
          </a:xfrm>
          <a:ln>
            <a:solidFill>
              <a:srgbClr val="92D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1B625-96E2-8160-F3FE-722FDD03589B}"/>
              </a:ext>
            </a:extLst>
          </p:cNvPr>
          <p:cNvSpPr txBox="1"/>
          <p:nvPr/>
        </p:nvSpPr>
        <p:spPr>
          <a:xfrm>
            <a:off x="5678833" y="180459"/>
            <a:ext cx="56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https://github.com/kwchurch/ACL2022_deepnets_tutorial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3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dirty="0"/>
              <a:t>ACL-2022 Tutorial:</a:t>
            </a:r>
            <a:br>
              <a:rPr lang="en-US" dirty="0"/>
            </a:br>
            <a:r>
              <a:rPr lang="en-US" sz="5300" dirty="0"/>
              <a:t>Part A: Simple Uses of Deep Nets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Ken Church, Baidu, USA</a:t>
            </a:r>
          </a:p>
          <a:p>
            <a:r>
              <a:rPr lang="en-US" dirty="0"/>
              <a:t>Valia </a:t>
            </a:r>
            <a:r>
              <a:rPr lang="en-US" dirty="0" err="1"/>
              <a:t>Kordoni</a:t>
            </a:r>
            <a:r>
              <a:rPr lang="en-US" dirty="0"/>
              <a:t>, Humboldt-</a:t>
            </a:r>
            <a:r>
              <a:rPr lang="en-US" dirty="0" err="1"/>
              <a:t>Universitaet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Berlin, Germany</a:t>
            </a:r>
          </a:p>
          <a:p>
            <a:r>
              <a:rPr lang="en-US" dirty="0"/>
              <a:t>Gary Marcus, </a:t>
            </a:r>
            <a:r>
              <a:rPr lang="en-US" dirty="0" err="1"/>
              <a:t>Robust.AI</a:t>
            </a:r>
            <a:endParaRPr lang="en-US" dirty="0"/>
          </a:p>
          <a:p>
            <a:r>
              <a:rPr lang="en-US" dirty="0"/>
              <a:t>Ernest Davis, NYU</a:t>
            </a:r>
          </a:p>
          <a:p>
            <a:r>
              <a:rPr lang="en-US" dirty="0" err="1"/>
              <a:t>Yanjun</a:t>
            </a:r>
            <a:r>
              <a:rPr lang="en-US" dirty="0"/>
              <a:t> MA, Baidu, China</a:t>
            </a:r>
          </a:p>
          <a:p>
            <a:r>
              <a:rPr lang="en-US" dirty="0" err="1"/>
              <a:t>Zeyu</a:t>
            </a:r>
            <a:r>
              <a:rPr lang="en-US" dirty="0"/>
              <a:t> Chen, Baidu, China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0" y="77410"/>
            <a:ext cx="1173540" cy="1564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5B51-13DE-2C4E-9FBA-77B41F2A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638" y="77410"/>
            <a:ext cx="1573590" cy="157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1535D-D261-2F49-92F3-85633F9CA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05" y="77410"/>
            <a:ext cx="1614714" cy="161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EC9CB-38AD-604F-911C-BA2432E7E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408" y="85272"/>
            <a:ext cx="1279192" cy="1598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695123" y="1721956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FAA99-8D76-B34A-9977-038446C4EA34}"/>
              </a:ext>
            </a:extLst>
          </p:cNvPr>
          <p:cNvSpPr txBox="1"/>
          <p:nvPr/>
        </p:nvSpPr>
        <p:spPr>
          <a:xfrm>
            <a:off x="10830076" y="1761924"/>
            <a:ext cx="62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12DC-FCC0-0F44-BCBD-3AE50B3E15DC}"/>
              </a:ext>
            </a:extLst>
          </p:cNvPr>
          <p:cNvSpPr txBox="1"/>
          <p:nvPr/>
        </p:nvSpPr>
        <p:spPr>
          <a:xfrm>
            <a:off x="9103947" y="1782486"/>
            <a:ext cx="81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Yanjun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2804885" y="178248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FB10D-DAF5-1A46-AC90-BDA55D29FE82}"/>
              </a:ext>
            </a:extLst>
          </p:cNvPr>
          <p:cNvSpPr txBox="1"/>
          <p:nvPr/>
        </p:nvSpPr>
        <p:spPr>
          <a:xfrm>
            <a:off x="5002590" y="1765729"/>
            <a:ext cx="62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3EFF1-22B4-4146-93A6-A61941C37EC9}"/>
              </a:ext>
            </a:extLst>
          </p:cNvPr>
          <p:cNvSpPr txBox="1"/>
          <p:nvPr/>
        </p:nvSpPr>
        <p:spPr>
          <a:xfrm>
            <a:off x="7114419" y="176192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Ernie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33567F-3862-524C-9ED4-5E58C402C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591994" y="160457"/>
            <a:ext cx="1665554" cy="1551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19A15F-7196-8741-A58F-2548D70F86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76"/>
          <a:stretch/>
        </p:blipFill>
        <p:spPr>
          <a:xfrm>
            <a:off x="10444545" y="98122"/>
            <a:ext cx="1306361" cy="16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8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  <a:p>
            <a:pPr lvl="1"/>
            <a:r>
              <a:rPr lang="en-US" dirty="0"/>
              <a:t>(Ugly)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1919-C648-B249-867C-CCD45D4C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D49-1C28-9242-974C-BA9F406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7323E802-BFAD-E43E-953C-B2D8868C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3" y="1336958"/>
            <a:ext cx="7994825" cy="252354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 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623" y="4070194"/>
            <a:ext cx="5181600" cy="1604963"/>
          </a:xfrm>
        </p:spPr>
        <p:txBody>
          <a:bodyPr/>
          <a:lstStyle/>
          <a:p>
            <a:r>
              <a:rPr lang="en-US" dirty="0"/>
              <a:t>Bias, toxicity, misinformation</a:t>
            </a:r>
          </a:p>
          <a:p>
            <a:r>
              <a:rPr lang="en-US" dirty="0"/>
              <a:t>Hallucinations</a:t>
            </a:r>
          </a:p>
          <a:p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50052"/>
            <a:ext cx="5915722" cy="468371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a7032a9_0_18"/>
          <p:cNvSpPr txBox="1">
            <a:spLocks noGrp="1"/>
          </p:cNvSpPr>
          <p:nvPr>
            <p:ph type="title"/>
          </p:nvPr>
        </p:nvSpPr>
        <p:spPr>
          <a:xfrm>
            <a:off x="349069" y="340683"/>
            <a:ext cx="36309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Hallucinations</a:t>
            </a:r>
            <a:endParaRPr dirty="0"/>
          </a:p>
        </p:txBody>
      </p:sp>
      <p:sp>
        <p:nvSpPr>
          <p:cNvPr id="145" name="Google Shape;145;g124ba7032a9_0_18"/>
          <p:cNvSpPr txBox="1">
            <a:spLocks noGrp="1"/>
          </p:cNvSpPr>
          <p:nvPr>
            <p:ph idx="1"/>
          </p:nvPr>
        </p:nvSpPr>
        <p:spPr>
          <a:xfrm>
            <a:off x="141447" y="1523783"/>
            <a:ext cx="4216862" cy="318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Language models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make up ``alternative facts’’ </a:t>
            </a:r>
            <a:endParaRPr sz="20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faster than fact-checking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Dangerous failure mode</a:t>
            </a:r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People will believe these ``alternative facts’’</a:t>
            </a:r>
          </a:p>
          <a:p>
            <a:pPr marL="457200" indent="-342900">
              <a:spcBef>
                <a:spcPts val="0"/>
              </a:spcBef>
              <a:buSzPts val="1800"/>
            </a:pPr>
            <a:r>
              <a:rPr lang="en-US" sz="2400" dirty="0"/>
              <a:t>More fluent</a:t>
            </a:r>
            <a:endParaRPr lang="en-US" sz="2000" dirty="0"/>
          </a:p>
          <a:p>
            <a:pPr marL="914400" lvl="1" indent="-342900">
              <a:spcBef>
                <a:spcPts val="0"/>
              </a:spcBef>
              <a:buSzPts val="1800"/>
            </a:pPr>
            <a:r>
              <a:rPr lang="en-US" sz="2000" dirty="0"/>
              <a:t>than trustworthy</a:t>
            </a:r>
          </a:p>
          <a:p>
            <a:pPr marL="457200" indent="-342900">
              <a:spcBef>
                <a:spcPts val="0"/>
              </a:spcBef>
              <a:buSzPts val="1800"/>
            </a:pPr>
            <a:r>
              <a:rPr lang="en-US" sz="2400" dirty="0"/>
              <a:t>Smooth talking-machines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933FE-9BDD-65D9-7C4E-9CB00BBE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8688B-22DD-7D6E-B824-CF03090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/>
              <a:t>ChatGPT</a:t>
            </a:r>
            <a:r>
              <a:rPr lang="en-US" sz="3300" dirty="0"/>
              <a:t> Hallucinates on CBS ``60 Minutes’’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https://www.youtube.com/watch?v=1wzPr4cUoMQ&amp;t=463s</a:t>
            </a:r>
            <a:r>
              <a:rPr lang="en-US" sz="2400" dirty="0"/>
              <a:t> </a:t>
            </a:r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5" y="365125"/>
            <a:ext cx="7680309" cy="405937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8449653" y="2685877"/>
            <a:ext cx="1472883" cy="415094"/>
          </a:xfrm>
          <a:prstGeom prst="wedgeRoundRectCallout">
            <a:avLst>
              <a:gd name="adj1" fmla="val -24641"/>
              <a:gd name="adj2" fmla="val -203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8610600" y="612812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229674-46D1-2FA0-9AA7-EE822A2D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9" y="4424496"/>
            <a:ext cx="2163336" cy="324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82" y="1371600"/>
            <a:ext cx="4800600" cy="37604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History: Pendulum Swung Too Far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10/28/2016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E0140-6460-C447-B8A8-F1174DDF41F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9" y="1416931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35" y="5257801"/>
            <a:ext cx="5790417" cy="1146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532596" y="2034405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CE2B7150-AF19-E7BD-E414-AA784CA3FD92}"/>
              </a:ext>
            </a:extLst>
          </p:cNvPr>
          <p:cNvSpPr/>
          <p:nvPr/>
        </p:nvSpPr>
        <p:spPr>
          <a:xfrm>
            <a:off x="243479" y="5074599"/>
            <a:ext cx="4337603" cy="1111497"/>
          </a:xfrm>
          <a:prstGeom prst="wedgeRoundRectCallout">
            <a:avLst>
              <a:gd name="adj1" fmla="val 63165"/>
              <a:gd name="adj2" fmla="val 1752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DB80AB3-E569-FFB4-084C-1626F0BCB92E}"/>
              </a:ext>
            </a:extLst>
          </p:cNvPr>
          <p:cNvSpPr/>
          <p:nvPr/>
        </p:nvSpPr>
        <p:spPr>
          <a:xfrm>
            <a:off x="243479" y="5078658"/>
            <a:ext cx="4337603" cy="1111497"/>
          </a:xfrm>
          <a:prstGeom prst="wedgeRoundRectCallout">
            <a:avLst>
              <a:gd name="adj1" fmla="val 64288"/>
              <a:gd name="adj2" fmla="val 6814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⚠️ ⚠️ ⚠️ </a:t>
            </a:r>
            <a:r>
              <a:rPr lang="en-US" sz="28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/>
              <a:t>⚠️ ⚠️ ⚠️</a:t>
            </a:r>
            <a:r>
              <a:rPr lang="en-US" sz="24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Unrealistic Expectations  Winter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753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46B6-04D2-E369-C83A-425632B1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0EDFB-BEA0-2C95-2C71-C9334AEB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224929-2C02-3590-156A-C00B10EB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69" y="77074"/>
            <a:ext cx="3047167" cy="2232325"/>
          </a:xfrm>
          <a:prstGeom prst="rect">
            <a:avLst/>
          </a:prstGeom>
        </p:spPr>
      </p:pic>
      <p:sp>
        <p:nvSpPr>
          <p:cNvPr id="90" name="Google Shape;90;g124ba7032a9_0_0"/>
          <p:cNvSpPr txBox="1">
            <a:spLocks noGrp="1"/>
          </p:cNvSpPr>
          <p:nvPr>
            <p:ph type="title"/>
          </p:nvPr>
        </p:nvSpPr>
        <p:spPr>
          <a:xfrm>
            <a:off x="433316" y="1976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Large Language Models (LLMs)</a:t>
            </a:r>
            <a:br>
              <a:rPr lang="en-US" dirty="0"/>
            </a:br>
            <a:r>
              <a:rPr lang="en-US" sz="2800" dirty="0"/>
              <a:t>Strengths (</a:t>
            </a:r>
            <a:r>
              <a:rPr lang="en-US" sz="2800" b="1" i="1" u="sng" dirty="0"/>
              <a:t>1950s/1990s</a:t>
            </a:r>
            <a:r>
              <a:rPr lang="en-US" sz="2800" dirty="0"/>
              <a:t>); Weaknesses (</a:t>
            </a:r>
            <a:r>
              <a:rPr lang="en-US" sz="2800" b="1" i="1" u="sng" dirty="0"/>
              <a:t>1970s</a:t>
            </a:r>
            <a:r>
              <a:rPr lang="en-US" sz="2800" dirty="0"/>
              <a:t>)</a:t>
            </a:r>
            <a:endParaRPr dirty="0"/>
          </a:p>
        </p:txBody>
      </p:sp>
      <p:sp>
        <p:nvSpPr>
          <p:cNvPr id="91" name="Google Shape;91;g124ba7032a9_0_0"/>
          <p:cNvSpPr txBox="1">
            <a:spLocks noGrp="1"/>
          </p:cNvSpPr>
          <p:nvPr>
            <p:ph type="body" idx="1"/>
          </p:nvPr>
        </p:nvSpPr>
        <p:spPr>
          <a:xfrm>
            <a:off x="221456" y="1825625"/>
            <a:ext cx="579834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ct val="64285"/>
            </a:pPr>
            <a:r>
              <a:rPr lang="en-US" dirty="0"/>
              <a:t>Strengths (fluency)</a:t>
            </a:r>
          </a:p>
          <a:p>
            <a:pPr lvl="1">
              <a:buSzPct val="64285"/>
            </a:pPr>
            <a:r>
              <a:rPr lang="en-US" b="1" i="1" u="sng" dirty="0"/>
              <a:t>1950s/1990s</a:t>
            </a:r>
            <a:r>
              <a:rPr lang="en-US" dirty="0"/>
              <a:t>: Empiricism </a:t>
            </a:r>
          </a:p>
          <a:p>
            <a:pPr lvl="2">
              <a:buSzPct val="64285"/>
            </a:pPr>
            <a:r>
              <a:rPr lang="en-US" dirty="0"/>
              <a:t>Shannon, Skinner, Firth, Harris</a:t>
            </a:r>
          </a:p>
          <a:p>
            <a:pPr lvl="2">
              <a:buSzPct val="64285"/>
            </a:pPr>
            <a:r>
              <a:rPr lang="en-US" i="1" dirty="0"/>
              <a:t>You shall know a word by the company it keeps </a:t>
            </a:r>
            <a:r>
              <a:rPr lang="en-US" dirty="0"/>
              <a:t>(Firth, 1957)</a:t>
            </a:r>
            <a:endParaRPr lang="en-US" i="1" dirty="0"/>
          </a:p>
          <a:p>
            <a:pPr lvl="1">
              <a:buSzPct val="64285"/>
            </a:pPr>
            <a:r>
              <a:rPr lang="en-US" dirty="0"/>
              <a:t>Collocations (</a:t>
            </a:r>
            <a:r>
              <a:rPr lang="en-US" b="1" i="1" u="sng" dirty="0">
                <a:solidFill>
                  <a:srgbClr val="FF0000"/>
                </a:solidFill>
              </a:rPr>
              <a:t>Easy</a:t>
            </a:r>
            <a:r>
              <a:rPr lang="en-US" dirty="0"/>
              <a:t> for Machines)</a:t>
            </a:r>
          </a:p>
          <a:p>
            <a:pPr lvl="2">
              <a:buSzPct val="64285"/>
            </a:pPr>
            <a:r>
              <a:rPr lang="en-US" dirty="0"/>
              <a:t>Distributional Hypothesis (</a:t>
            </a:r>
            <a:r>
              <a:rPr lang="en-US" dirty="0" err="1"/>
              <a:t>Zellig</a:t>
            </a:r>
            <a:r>
              <a:rPr lang="en-US" dirty="0"/>
              <a:t> Harris): </a:t>
            </a:r>
          </a:p>
          <a:p>
            <a:pPr lvl="3">
              <a:buSzPct val="64285"/>
            </a:pPr>
            <a:r>
              <a:rPr lang="en-US" dirty="0"/>
              <a:t>PMI, Word2Vec, BERT</a:t>
            </a:r>
          </a:p>
          <a:p>
            <a:pPr lvl="3">
              <a:buSzPct val="64285"/>
            </a:pPr>
            <a:r>
              <a:rPr lang="en-US" dirty="0"/>
              <a:t>No ``hard’’ stuff</a:t>
            </a:r>
          </a:p>
        </p:txBody>
      </p:sp>
      <p:sp>
        <p:nvSpPr>
          <p:cNvPr id="92" name="Google Shape;92;g124ba7032a9_0_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61498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1800"/>
              <a:buNone/>
            </a:pPr>
            <a:r>
              <a:rPr lang="en-US" dirty="0"/>
              <a:t>Weaknesses (Hallucinations)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/>
              <a:t>1970s</a:t>
            </a:r>
            <a:r>
              <a:rPr lang="en-US" dirty="0"/>
              <a:t>: Rationalism (``</a:t>
            </a:r>
            <a:r>
              <a:rPr lang="en-US" b="1" i="1" u="sng" dirty="0">
                <a:solidFill>
                  <a:srgbClr val="FF0000"/>
                </a:solidFill>
              </a:rPr>
              <a:t>Hard</a:t>
            </a:r>
            <a:r>
              <a:rPr lang="en-US" dirty="0"/>
              <a:t>’’ Stuff)</a:t>
            </a:r>
          </a:p>
          <a:p>
            <a:pPr marL="914400" lvl="1" indent="-342900">
              <a:spcBef>
                <a:spcPts val="1000"/>
              </a:spcBef>
              <a:buSzPts val="1800"/>
            </a:pPr>
            <a:r>
              <a:rPr lang="en-US" dirty="0"/>
              <a:t>Chomsky, Minsky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Truth: logic, possible worlds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Meaning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Purpose (Gricean Maxims)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Common Sense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0AC6C-68F8-F562-2280-BF6A06DE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69E-AC42-69F3-A3EA-45DEDA7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37D44F-F93A-B57A-52B2-EF1AD86A0759}"/>
              </a:ext>
            </a:extLst>
          </p:cNvPr>
          <p:cNvCxnSpPr>
            <a:cxnSpLocks/>
          </p:cNvCxnSpPr>
          <p:nvPr/>
        </p:nvCxnSpPr>
        <p:spPr>
          <a:xfrm flipH="1">
            <a:off x="10770802" y="301003"/>
            <a:ext cx="441108" cy="15246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49A02-71AF-8861-C7F5-16AC3D7EB186}"/>
              </a:ext>
            </a:extLst>
          </p:cNvPr>
          <p:cNvCxnSpPr>
            <a:cxnSpLocks/>
          </p:cNvCxnSpPr>
          <p:nvPr/>
        </p:nvCxnSpPr>
        <p:spPr>
          <a:xfrm flipV="1">
            <a:off x="5329491" y="3230159"/>
            <a:ext cx="1785515" cy="95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429E6D1-CA5E-3AE3-1750-3F81F6A8310E}"/>
              </a:ext>
            </a:extLst>
          </p:cNvPr>
          <p:cNvSpPr/>
          <p:nvPr/>
        </p:nvSpPr>
        <p:spPr>
          <a:xfrm>
            <a:off x="11285159" y="918018"/>
            <a:ext cx="947049" cy="379462"/>
          </a:xfrm>
          <a:prstGeom prst="wedgeRoundRectCallout">
            <a:avLst>
              <a:gd name="adj1" fmla="val -50182"/>
              <a:gd name="adj2" fmla="val -17530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2DC0FDDE-DA85-DBAC-2920-2DDD4BF0AEAE}"/>
              </a:ext>
            </a:extLst>
          </p:cNvPr>
          <p:cNvSpPr/>
          <p:nvPr/>
        </p:nvSpPr>
        <p:spPr>
          <a:xfrm>
            <a:off x="8245311" y="136525"/>
            <a:ext cx="947049" cy="379462"/>
          </a:xfrm>
          <a:prstGeom prst="wedgeRoundRectCallout">
            <a:avLst>
              <a:gd name="adj1" fmla="val 155864"/>
              <a:gd name="adj2" fmla="val 2964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Easy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76D2CC8E-6899-8362-28A8-1688B45D005A}"/>
              </a:ext>
            </a:extLst>
          </p:cNvPr>
          <p:cNvSpPr/>
          <p:nvPr/>
        </p:nvSpPr>
        <p:spPr>
          <a:xfrm>
            <a:off x="11211910" y="2033270"/>
            <a:ext cx="947049" cy="379462"/>
          </a:xfrm>
          <a:prstGeom prst="wedgeRoundRectCallout">
            <a:avLst>
              <a:gd name="adj1" fmla="val -80044"/>
              <a:gd name="adj2" fmla="val -12065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Hard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Easy: </a:t>
                </a:r>
                <a:br>
                  <a:rPr lang="en-US" dirty="0"/>
                </a:br>
                <a:r>
                  <a:rPr lang="en-US" dirty="0"/>
                  <a:t>Inference: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)→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19C5C-3424-9070-7E21-AB5D16DD1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Emotion</a:t>
            </a:r>
          </a:p>
          <a:p>
            <a:pPr lvl="1"/>
            <a:r>
              <a:rPr lang="en-US" dirty="0"/>
              <a:t>Hate Speech</a:t>
            </a:r>
          </a:p>
          <a:p>
            <a:r>
              <a:rPr lang="en-US" dirty="0"/>
              <a:t>Guess Missing Word</a:t>
            </a:r>
          </a:p>
          <a:p>
            <a:r>
              <a:rPr lang="en-US" dirty="0"/>
              <a:t>Part of Speech Tagging</a:t>
            </a:r>
          </a:p>
          <a:p>
            <a:r>
              <a:rPr lang="en-US" dirty="0"/>
              <a:t>Question Answering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DDAE4-AB5A-327D-AB45-B9AEF56B5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Entailment (GLUE)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Speech-to-Text</a:t>
            </a:r>
          </a:p>
          <a:p>
            <a:pPr lvl="1"/>
            <a:r>
              <a:rPr lang="en-US" dirty="0"/>
              <a:t>Text-to-Speech</a:t>
            </a:r>
          </a:p>
          <a:p>
            <a:r>
              <a:rPr lang="en-US" dirty="0"/>
              <a:t>Vision</a:t>
            </a:r>
          </a:p>
          <a:p>
            <a:pPr lvl="1"/>
            <a:r>
              <a:rPr lang="en-US" dirty="0"/>
              <a:t>Classify Objects</a:t>
            </a:r>
          </a:p>
          <a:p>
            <a:pPr lvl="1"/>
            <a:r>
              <a:rPr lang="en-US" dirty="0"/>
              <a:t>Add Captions</a:t>
            </a:r>
          </a:p>
        </p:txBody>
      </p:sp>
      <p:pic>
        <p:nvPicPr>
          <p:cNvPr id="6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0D7679F4-2733-BAD2-D611-748F3B93A3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023287" y="5277653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1E1AFC8-06ED-CB4F-8132-C6EB6923274B}"/>
              </a:ext>
            </a:extLst>
          </p:cNvPr>
          <p:cNvSpPr/>
          <p:nvPr/>
        </p:nvSpPr>
        <p:spPr>
          <a:xfrm>
            <a:off x="5945691" y="5849982"/>
            <a:ext cx="2460404" cy="653961"/>
          </a:xfrm>
          <a:prstGeom prst="wedgeRoundRectCallout">
            <a:avLst>
              <a:gd name="adj1" fmla="val 75197"/>
              <a:gd name="adj2" fmla="val 14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HuggingFace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6F9CF-AF5E-B1A9-1BDC-694AA68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Opportunities for Machine Translation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CFFBD-63AC-C137-BDF3-DC0160918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Technology is good enough</a:t>
            </a:r>
          </a:p>
          <a:p>
            <a:pPr lvl="1"/>
            <a:r>
              <a:rPr lang="en-US" dirty="0"/>
              <a:t>that I could work for Baidu</a:t>
            </a:r>
          </a:p>
          <a:p>
            <a:pPr lvl="1"/>
            <a:r>
              <a:rPr lang="en-US" dirty="0"/>
              <a:t>even though my Chinese </a:t>
            </a:r>
          </a:p>
          <a:p>
            <a:pPr lvl="2"/>
            <a:r>
              <a:rPr lang="en-US" dirty="0"/>
              <a:t>is worse than my French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Inputs: language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phones</a:t>
            </a:r>
          </a:p>
          <a:p>
            <a:pPr lvl="2"/>
            <a:r>
              <a:rPr lang="en-US" dirty="0"/>
              <a:t>camera, microphone, QR codes, net</a:t>
            </a:r>
          </a:p>
          <a:p>
            <a:pPr lvl="2"/>
            <a:r>
              <a:rPr lang="en-US" dirty="0"/>
              <a:t>documents (html, pdf, ppt, </a:t>
            </a:r>
            <a:r>
              <a:rPr lang="en-US" dirty="0" err="1"/>
              <a:t>xls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Outputs: phones </a:t>
            </a:r>
            <a:r>
              <a:rPr lang="en-US" dirty="0">
                <a:sym typeface="Wingdings" pitchFamily="2" charset="2"/>
              </a:rPr>
              <a:t> language</a:t>
            </a:r>
            <a:endParaRPr lang="en-US" dirty="0"/>
          </a:p>
          <a:p>
            <a:pPr lvl="2"/>
            <a:r>
              <a:rPr lang="en-US" dirty="0"/>
              <a:t>screen, speaker, net, etc.</a:t>
            </a:r>
          </a:p>
          <a:p>
            <a:pPr lvl="1"/>
            <a:r>
              <a:rPr lang="en-US" dirty="0"/>
              <a:t>Requirements: fluency, credibility, latency</a:t>
            </a:r>
          </a:p>
          <a:p>
            <a:r>
              <a:rPr lang="en-US" dirty="0"/>
              <a:t>Widely deployed (in China)</a:t>
            </a:r>
          </a:p>
          <a:p>
            <a:pPr lvl="1"/>
            <a:r>
              <a:rPr lang="en-US" dirty="0"/>
              <a:t>Everywhere: Hotels, taxis, shops, etc.</a:t>
            </a:r>
          </a:p>
          <a:p>
            <a:pPr lvl="1"/>
            <a:r>
              <a:rPr lang="en-US" dirty="0"/>
              <a:t>Anyone with a phone (everyone)</a:t>
            </a:r>
          </a:p>
          <a:p>
            <a:pPr lvl="2"/>
            <a:r>
              <a:rPr lang="en-US" dirty="0"/>
              <a:t>Knows how to use this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16F583A-A9F0-AF37-F713-A4303552F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87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Metrics suggest</a:t>
            </a:r>
          </a:p>
          <a:p>
            <a:pPr lvl="1"/>
            <a:r>
              <a:rPr lang="en-US" dirty="0"/>
              <a:t>Technology is better than humans</a:t>
            </a:r>
          </a:p>
          <a:p>
            <a:r>
              <a:rPr lang="en-US" dirty="0"/>
              <a:t>But I am more productive</a:t>
            </a:r>
          </a:p>
          <a:p>
            <a:pPr lvl="1"/>
            <a:r>
              <a:rPr lang="en-US" dirty="0"/>
              <a:t>with a human interpreter</a:t>
            </a:r>
          </a:p>
          <a:p>
            <a:r>
              <a:rPr lang="en-US" dirty="0"/>
              <a:t>Metrics are wrong: BLEU &amp; latency</a:t>
            </a:r>
          </a:p>
          <a:p>
            <a:pPr lvl="1"/>
            <a:r>
              <a:rPr lang="en-US" dirty="0"/>
              <a:t>Human interpreters emphasize</a:t>
            </a:r>
          </a:p>
          <a:p>
            <a:pPr lvl="2"/>
            <a:r>
              <a:rPr lang="en-US" dirty="0"/>
              <a:t>What I need to know </a:t>
            </a:r>
          </a:p>
          <a:p>
            <a:pPr lvl="2"/>
            <a:r>
              <a:rPr lang="en-US" dirty="0"/>
              <a:t>When I need to know it</a:t>
            </a:r>
          </a:p>
          <a:p>
            <a:pPr lvl="1"/>
            <a:r>
              <a:rPr lang="en-US" dirty="0"/>
              <a:t>Machines translate</a:t>
            </a:r>
          </a:p>
          <a:p>
            <a:pPr lvl="2"/>
            <a:r>
              <a:rPr lang="en-US" dirty="0"/>
              <a:t>Everything (with equal emphasis)</a:t>
            </a:r>
          </a:p>
          <a:p>
            <a:pPr lvl="1"/>
            <a:r>
              <a:rPr lang="en-US" dirty="0"/>
              <a:t>I don’t </a:t>
            </a:r>
            <a:r>
              <a:rPr lang="en-US" b="1" i="1" u="sng" dirty="0">
                <a:solidFill>
                  <a:srgbClr val="FF0000"/>
                </a:solidFill>
              </a:rPr>
              <a:t>trust</a:t>
            </a:r>
            <a:r>
              <a:rPr lang="en-US" dirty="0"/>
              <a:t> machines (with terminology): </a:t>
            </a:r>
          </a:p>
          <a:p>
            <a:pPr lvl="2"/>
            <a:r>
              <a:rPr lang="en-US" dirty="0"/>
              <a:t>``ecology’’ vs ``eco-system’’</a:t>
            </a:r>
          </a:p>
          <a:p>
            <a:pPr lvl="2"/>
            <a:r>
              <a:rPr lang="en-US" dirty="0"/>
              <a:t>``corruption’’</a:t>
            </a:r>
          </a:p>
          <a:p>
            <a:pPr lvl="1"/>
            <a:r>
              <a:rPr lang="en-US" dirty="0"/>
              <a:t>It is exhausting second-guessing machines</a:t>
            </a:r>
          </a:p>
        </p:txBody>
      </p:sp>
    </p:spTree>
    <p:extLst>
      <p:ext uri="{BB962C8B-B14F-4D97-AF65-F5344CB8AC3E}">
        <p14:creationId xmlns:p14="http://schemas.microsoft.com/office/powerpoint/2010/main" val="16601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g22d4c7e2f7f_8_17"/>
          <p:cNvGraphicFramePr/>
          <p:nvPr/>
        </p:nvGraphicFramePr>
        <p:xfrm>
          <a:off x="952500" y="2667000"/>
          <a:ext cx="10265000" cy="2163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2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3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Inference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Seconds/Minutes</a:t>
                      </a:r>
                      <a:endParaRPr sz="2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0+ GPUs</a:t>
                      </a:r>
                      <a:endParaRPr sz="2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g22d4c7e2f7f_8_17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182" name="Google Shape;182;g22d4c7e2f7f_8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183" name="Google Shape;183;g22d4c7e2f7f_8_17"/>
          <p:cNvSpPr/>
          <p:nvPr/>
        </p:nvSpPr>
        <p:spPr>
          <a:xfrm>
            <a:off x="10356425" y="5081806"/>
            <a:ext cx="1068300" cy="387600"/>
          </a:xfrm>
          <a:prstGeom prst="wedgeRoundRectCallout">
            <a:avLst>
              <a:gd name="adj1" fmla="val -76337"/>
              <a:gd name="adj2" fmla="val -143940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27100" y="105400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US" sz="6000"/>
              <a:t>Inference: f(x) → y</a:t>
            </a:r>
            <a:endParaRPr i="1"/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00" y="1440626"/>
            <a:ext cx="10791724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1831675" y="3193050"/>
            <a:ext cx="6249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>
            <a:off x="4303600" y="3169350"/>
            <a:ext cx="624900" cy="5646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 sz="3000"/>
          </a:p>
        </p:txBody>
      </p:sp>
      <p:sp>
        <p:nvSpPr>
          <p:cNvPr id="192" name="Google Shape;192;p14"/>
          <p:cNvSpPr/>
          <p:nvPr/>
        </p:nvSpPr>
        <p:spPr>
          <a:xfrm>
            <a:off x="6316749" y="3215703"/>
            <a:ext cx="1356300" cy="47190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Google Shape;197;p1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11111"/>
                  <a:buNone/>
                </a:pPr>
                <a:r>
                  <a:rPr lang="en-US" dirty="0"/>
                  <a:t>Input: </a:t>
                </a:r>
                <a:r>
                  <a:rPr lang="en-US" i="1" dirty="0"/>
                  <a:t>I love you</a:t>
                </a:r>
                <a:br>
                  <a:rPr lang="en-US" i="1" dirty="0"/>
                </a:br>
                <a:r>
                  <a:rPr lang="en-US" dirty="0"/>
                  <a:t>Output: Depends on Model: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i="1" dirty="0"/>
              </a:p>
            </p:txBody>
          </p:sp>
        </mc:Choice>
        <mc:Fallback xmlns="">
          <p:sp>
            <p:nvSpPr>
              <p:cNvPr id="197" name="Google Shape;19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2661" y="154153"/>
                <a:ext cx="11499300" cy="753000"/>
              </a:xfrm>
              <a:prstGeom prst="rect">
                <a:avLst/>
              </a:prstGeom>
              <a:blipFill>
                <a:blip r:embed="rId3"/>
                <a:stretch>
                  <a:fillRect l="-1323" t="-31667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Google Shape;198;p15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Task: classification: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</m:t>
                    </m:r>
                    <m:acc>
                      <m:accPr>
                        <m:chr m:val="̂"/>
                        <m:ctrlPr>
                          <a:rPr lang="ar-AE" sz="44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ar-AE" sz="4400" b="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ar-AE" sz="4400" dirty="0"/>
              </a:p>
              <a:p>
                <a:pPr marL="45720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sz="4400" dirty="0"/>
                  <a:t>Models: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Sentiment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positive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Fake News: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fake (real)</a:t>
                </a:r>
              </a:p>
              <a:p>
                <a:pPr marL="91440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sz="3600" dirty="0"/>
                  <a:t>Spam/Ham:</a:t>
                </a:r>
              </a:p>
              <a:p>
                <a:pPr marL="137160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ts val="2000"/>
                  <a:buChar char="•"/>
                </a:pPr>
                <a:r>
                  <a:rPr lang="en-US" sz="2800" dirty="0"/>
                  <a:t>Expected output label: not spam (ham)</a:t>
                </a:r>
                <a:endParaRPr sz="2800" dirty="0"/>
              </a:p>
            </p:txBody>
          </p:sp>
        </mc:Choice>
        <mc:Fallback xmlns="">
          <p:sp>
            <p:nvSpPr>
              <p:cNvPr id="198" name="Google Shape;198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603" t="-1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Google Shape;201;p15"/>
          <p:cNvSpPr/>
          <p:nvPr/>
        </p:nvSpPr>
        <p:spPr>
          <a:xfrm>
            <a:off x="87155" y="197574"/>
            <a:ext cx="319635" cy="333079"/>
          </a:xfrm>
          <a:prstGeom prst="wedgeRoundRectCallout">
            <a:avLst>
              <a:gd name="adj1" fmla="val 108159"/>
              <a:gd name="adj2" fmla="val -22445"/>
              <a:gd name="adj3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7155" y="589746"/>
            <a:ext cx="319635" cy="333079"/>
          </a:xfrm>
          <a:prstGeom prst="wedgeRoundRectCallout">
            <a:avLst>
              <a:gd name="adj1" fmla="val 106715"/>
              <a:gd name="adj2" fmla="val 5285"/>
              <a:gd name="adj3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Many of these models produce reasonable results</a:t>
            </a:r>
            <a:endParaRPr/>
          </a:p>
        </p:txBody>
      </p:sp>
      <p:pic>
        <p:nvPicPr>
          <p:cNvPr id="208" name="Google Shape;20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2019" y="0"/>
            <a:ext cx="8289981" cy="62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rgbClr val="898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Scores could be more confident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5588" y="2061384"/>
            <a:ext cx="8446412" cy="47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/>
          <p:nvPr/>
        </p:nvSpPr>
        <p:spPr>
          <a:xfrm>
            <a:off x="7682948" y="3091070"/>
            <a:ext cx="630282" cy="28502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8530486" y="4342029"/>
            <a:ext cx="683492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481341" y="5873358"/>
            <a:ext cx="683491" cy="3082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Lots of Models on Hubs (for lots of tasks)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109200" y="1253400"/>
            <a:ext cx="615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Natural Language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Sentiment: positive/negative, 1-5 stars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Emotion classification</a:t>
            </a:r>
            <a:endParaRPr/>
          </a:p>
          <a:p>
            <a:pPr marL="1371600" lvl="2" indent="-3443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Hate speech classification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Guess missing word (fill-mask; cloze task)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Part of speech tagging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NER (named entity recognition)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Question Answering (SQUAD)</a:t>
            </a:r>
            <a:endParaRPr/>
          </a:p>
          <a:p>
            <a:pPr marL="914400" lvl="1" indent="-36755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Entailment (GLUE)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Image Classification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Speech recognition</a:t>
            </a:r>
            <a:endParaRPr/>
          </a:p>
          <a:p>
            <a:pPr marL="457200" lvl="0" indent="-3907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17647"/>
              <a:buChar char="•"/>
            </a:pPr>
            <a:r>
              <a:rPr lang="en-US"/>
              <a:t>Machine Translation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2"/>
          </p:nvPr>
        </p:nvSpPr>
        <p:spPr>
          <a:xfrm>
            <a:off x="6020549" y="1279938"/>
            <a:ext cx="547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90909"/>
                </a:solidFill>
              </a:rPr>
              <a:t>Examples of fill-mask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echo … | gft_predict </a:t>
            </a:r>
            <a:r>
              <a:rPr lang="en-US" sz="1440">
                <a:solidFill>
                  <a:srgbClr val="B00C0D"/>
                </a:solidFill>
                <a:latin typeface="Arial"/>
                <a:ea typeface="Arial"/>
                <a:cs typeface="Arial"/>
                <a:sym typeface="Arial"/>
              </a:rPr>
              <a:t>--task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 fill-mask</a:t>
            </a:r>
            <a:endParaRPr sz="206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&lt;mask&gt; you 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|0.295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love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|0.174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salute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|0.158</a:t>
            </a:r>
            <a:endParaRPr sz="175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the &lt;mask&gt; guy    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pizza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|0.035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|0.016</a:t>
            </a:r>
            <a:endParaRPr sz="175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sz="144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|0.010</a:t>
            </a:r>
            <a:endParaRPr sz="1750"/>
          </a:p>
          <a:p>
            <a:pPr marL="457200" lvl="0" indent="-403411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3"/>
              <a:buChar char="•"/>
            </a:pPr>
            <a:r>
              <a:rPr lang="en-US" sz="2060">
                <a:solidFill>
                  <a:srgbClr val="000000"/>
                </a:solidFill>
              </a:rPr>
              <a:t>Examples of machine translation</a:t>
            </a:r>
            <a:endParaRPr sz="2370"/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…| gft_predict --task translation \</a:t>
            </a:r>
            <a:endParaRPr sz="2060"/>
          </a:p>
          <a:p>
            <a:pPr marL="914400" lvl="2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24"/>
              <a:buNone/>
            </a:pPr>
            <a:r>
              <a:rPr lang="en-US" sz="14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--model H:Helsinki-NLP/opus-mt-en-fr</a:t>
            </a:r>
            <a:endParaRPr sz="14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0253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388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I love you</a:t>
            </a:r>
            <a:endParaRPr sz="2060"/>
          </a:p>
          <a:p>
            <a:pPr marL="1371600" lvl="2" indent="-357094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24"/>
              <a:buChar char="•"/>
            </a:pPr>
            <a:r>
              <a:rPr lang="en-US" sz="1440" i="1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Je t'aime.</a:t>
            </a:r>
            <a:endParaRPr sz="1750"/>
          </a:p>
        </p:txBody>
      </p:sp>
      <p:sp>
        <p:nvSpPr>
          <p:cNvPr id="224" name="Google Shape;224;p17"/>
          <p:cNvSpPr/>
          <p:nvPr/>
        </p:nvSpPr>
        <p:spPr>
          <a:xfrm>
            <a:off x="3819275" y="4560460"/>
            <a:ext cx="2276700" cy="591000"/>
          </a:xfrm>
          <a:prstGeom prst="wedgeRoundRectCallout">
            <a:avLst>
              <a:gd name="adj1" fmla="val 85951"/>
              <a:gd name="adj2" fmla="val -2779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2k translation models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HuggingFace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 descr="Graphical user interface, application, website, Team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917377" y="102700"/>
            <a:ext cx="2190000" cy="9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g22d4c7e2f7f_8_35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1" name="Google Shape;231;g22d4c7e2f7f_8_35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32" name="Google Shape;232;g22d4c7e2f7f_8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33" name="Google Shape;233;g22d4c7e2f7f_8_35"/>
          <p:cNvSpPr/>
          <p:nvPr/>
        </p:nvSpPr>
        <p:spPr>
          <a:xfrm>
            <a:off x="1082150" y="1065145"/>
            <a:ext cx="2139000" cy="1057500"/>
          </a:xfrm>
          <a:prstGeom prst="wedgeRoundRectCallout">
            <a:avLst>
              <a:gd name="adj1" fmla="val 53957"/>
              <a:gd name="adj2" fmla="val 140372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users should </a:t>
            </a:r>
            <a:r>
              <a:rPr lang="en-US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this themselves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339425" y="136525"/>
            <a:ext cx="115131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000"/>
              <a:t>Most users should </a:t>
            </a:r>
            <a:r>
              <a:rPr lang="en-US" sz="4000" b="1" i="1" u="sng"/>
              <a:t>not</a:t>
            </a:r>
            <a:r>
              <a:rPr lang="en-US" sz="4000"/>
              <a:t> invest in pretraining</a:t>
            </a:r>
            <a:br>
              <a:rPr lang="en-US" sz="4000"/>
            </a:br>
            <a:r>
              <a:rPr lang="en-US" sz="4000">
                <a:solidFill>
                  <a:srgbClr val="333333"/>
                </a:solidFill>
              </a:rPr>
              <a:t>because growth (&amp; costs) are out of control</a:t>
            </a:r>
            <a:endParaRPr sz="4000"/>
          </a:p>
        </p:txBody>
      </p:sp>
      <p:pic>
        <p:nvPicPr>
          <p:cNvPr id="239" name="Google Shape;239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2374" y="2041600"/>
            <a:ext cx="7048013" cy="248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453229" y="1586450"/>
            <a:ext cx="3383745" cy="338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 descr="Comparing the original Transformer to the Evolved Transformer across different model siz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7955" y="4574876"/>
            <a:ext cx="1973669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 descr="Graphical user interface, application, website, Team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47" t="19884" r="19640" b="52649"/>
          <a:stretch/>
        </p:blipFill>
        <p:spPr>
          <a:xfrm>
            <a:off x="5950676" y="4857370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9067950" y="5099500"/>
            <a:ext cx="236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Rising Tide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Lifts All Boats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g22d4c7e2f7f_8_43"/>
          <p:cNvGraphicFramePr/>
          <p:nvPr/>
        </p:nvGraphicFramePr>
        <p:xfrm>
          <a:off x="346325" y="2016475"/>
          <a:ext cx="11499300" cy="3657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Step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Description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Time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sng"/>
                        <a:t>Hardware</a:t>
                      </a:r>
                      <a:endParaRPr sz="2500" b="1" u="sng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Pre-Training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Days/Weeks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Large GPU cluster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Fine-Tuning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Hours/Days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Inference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Seconds/Minutes</a:t>
                      </a:r>
                      <a:endParaRPr sz="2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0+ GPUs</a:t>
                      </a:r>
                      <a:endParaRPr sz="2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g22d4c7e2f7f_8_43"/>
          <p:cNvSpPr txBox="1">
            <a:spLocks noGrp="1"/>
          </p:cNvSpPr>
          <p:nvPr>
            <p:ph type="title"/>
          </p:nvPr>
        </p:nvSpPr>
        <p:spPr>
          <a:xfrm>
            <a:off x="346350" y="146685"/>
            <a:ext cx="114993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/>
              <a:t>Standard 3-Step Recipe</a:t>
            </a:r>
            <a:endParaRPr/>
          </a:p>
        </p:txBody>
      </p:sp>
      <p:sp>
        <p:nvSpPr>
          <p:cNvPr id="250" name="Google Shape;250;g22d4c7e2f7f_8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E9D"/>
                </a:solidFill>
                <a:latin typeface="Arial"/>
                <a:ea typeface="Arial"/>
                <a:cs typeface="Arial"/>
                <a:sym typeface="Arial"/>
              </a:rPr>
              <a:t>https://github.com/kwchurch/ACL2022_deepnets_tutorial</a:t>
            </a:r>
            <a:endParaRPr/>
          </a:p>
        </p:txBody>
      </p:sp>
      <p:sp>
        <p:nvSpPr>
          <p:cNvPr id="251" name="Google Shape;251;g22d4c7e2f7f_8_43"/>
          <p:cNvSpPr/>
          <p:nvPr/>
        </p:nvSpPr>
        <p:spPr>
          <a:xfrm>
            <a:off x="1339950" y="3912373"/>
            <a:ext cx="1374600" cy="682200"/>
          </a:xfrm>
          <a:prstGeom prst="wedgeRoundRectCallout">
            <a:avLst>
              <a:gd name="adj1" fmla="val 88599"/>
              <a:gd name="adj2" fmla="val 7791"/>
              <a:gd name="adj3" fmla="val 16667"/>
            </a:avLst>
          </a:prstGeom>
          <a:solidFill>
            <a:srgbClr val="FF0000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Not Hard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242390" y="500418"/>
            <a:ext cx="6087719" cy="973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98" t="-8972" b="-1538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6310745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01" t="-2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58" name="Google Shape;258;p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63283" y="2002825"/>
            <a:ext cx="530790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9894" y="19636"/>
            <a:ext cx="1615134" cy="345489"/>
          </a:xfrm>
          <a:prstGeom prst="wedgeRoundRectCallout">
            <a:avLst>
              <a:gd name="adj1" fmla="val 59851"/>
              <a:gd name="adj2" fmla="val 6135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Guide Book App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2" descr="A picture containing text, grass, outdoor,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1" y="57509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348789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3B01C5-8081-EA4E-AC78-4F333F1B2C88}"/>
              </a:ext>
            </a:extLst>
          </p:cNvPr>
          <p:cNvSpPr/>
          <p:nvPr/>
        </p:nvSpPr>
        <p:spPr>
          <a:xfrm>
            <a:off x="10662016" y="2051046"/>
            <a:ext cx="1383568" cy="7085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model specified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4593768" y="62157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768" y="62157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4" y="3924498"/>
            <a:ext cx="1060095" cy="53599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83051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B49EF5-DC15-6D44-862E-CC73EC48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Input: </a:t>
            </a:r>
            <a:r>
              <a:rPr lang="en-US" i="1" dirty="0"/>
              <a:t>I love you</a:t>
            </a:r>
            <a:br>
              <a:rPr lang="en-US" i="1" dirty="0"/>
            </a:br>
            <a:r>
              <a:rPr lang="en-US" dirty="0"/>
              <a:t>Output: Depends on Model (among other things)</a:t>
            </a:r>
            <a:endParaRPr lang="en-US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B1EB1-6C30-344F-9311-7B2EBD14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72" y="1825625"/>
            <a:ext cx="5617828" cy="4351338"/>
          </a:xfrm>
        </p:spPr>
        <p:txBody>
          <a:bodyPr/>
          <a:lstStyle/>
          <a:p>
            <a:r>
              <a:rPr lang="en-US" dirty="0"/>
              <a:t>Task: classify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Sentiment</a:t>
            </a:r>
          </a:p>
          <a:p>
            <a:pPr lvl="2"/>
            <a:r>
              <a:rPr lang="en-US" dirty="0"/>
              <a:t>Expected output label: positive</a:t>
            </a:r>
          </a:p>
          <a:p>
            <a:pPr lvl="1"/>
            <a:r>
              <a:rPr lang="en-US" dirty="0"/>
              <a:t>Fake News:</a:t>
            </a:r>
          </a:p>
          <a:p>
            <a:pPr lvl="2"/>
            <a:r>
              <a:rPr lang="en-US" dirty="0"/>
              <a:t>Expected output label: not fake (real)</a:t>
            </a:r>
          </a:p>
          <a:p>
            <a:pPr lvl="1"/>
            <a:r>
              <a:rPr lang="en-US" dirty="0"/>
              <a:t>Spam/Ham:</a:t>
            </a:r>
          </a:p>
          <a:p>
            <a:pPr lvl="2"/>
            <a:r>
              <a:rPr lang="en-US" dirty="0"/>
              <a:t>Expected output label: not spam (ham)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6F648-181A-2045-A7A1-75F98704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565211" cy="3239789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model in …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I love you |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--task classify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--model $model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 marL="914400" lvl="2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D6B64-8668-0642-97D1-AA8EABA4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D9110-4448-4B41-9947-152C7C9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B169E-08FB-2141-A36F-C7046CDC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6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5EA3-B6F2-0341-87D4-520D3312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</p:spPr>
        <p:txBody>
          <a:bodyPr/>
          <a:lstStyle/>
          <a:p>
            <a:r>
              <a:rPr lang="en-US" dirty="0"/>
              <a:t>Many of these models produce reasonable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91AAB7-14A3-B343-8BCF-C1EAC3DE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19" y="0"/>
            <a:ext cx="8289981" cy="62401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DBB6-0266-2D49-AB75-498E418A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98D2-BDD2-DB40-944B-B5E84F41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80EB-D1E3-8943-B02D-4597F30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61A39E0-B846-E04C-8962-6B034467E7DE}"/>
              </a:ext>
            </a:extLst>
          </p:cNvPr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 could be more confident</a:t>
            </a:r>
          </a:p>
        </p:txBody>
      </p:sp>
    </p:spTree>
    <p:extLst>
      <p:ext uri="{BB962C8B-B14F-4D97-AF65-F5344CB8AC3E}">
        <p14:creationId xmlns:p14="http://schemas.microsoft.com/office/powerpoint/2010/main" val="40737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7BFE-4139-7D42-B557-EF378B55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90" y="439266"/>
            <a:ext cx="1398373" cy="4293372"/>
          </a:xfrm>
        </p:spPr>
        <p:txBody>
          <a:bodyPr>
            <a:normAutofit/>
          </a:bodyPr>
          <a:lstStyle/>
          <a:p>
            <a:r>
              <a:rPr lang="en-US" dirty="0"/>
              <a:t>But…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C7D82-C175-CE4A-A441-F255A5EF9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21" y="132749"/>
            <a:ext cx="10668095" cy="59591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5CEE-E74D-C440-8A9F-35C91C2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A83D-3AAA-9D47-810E-DF82E98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68C1-EB3B-CB46-9D29-50554CF6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6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08" y="325151"/>
            <a:ext cx="5862403" cy="1325563"/>
          </a:xfrm>
        </p:spPr>
        <p:txBody>
          <a:bodyPr/>
          <a:lstStyle/>
          <a:p>
            <a:r>
              <a:rPr lang="en-US" dirty="0"/>
              <a:t>Not So Hard: Fine-Tuning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45692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 Guide Book App</a:t>
                </a:r>
              </a:p>
              <a:p>
                <a:pPr lvl="1"/>
                <a:r>
                  <a:rPr lang="en-US" dirty="0"/>
                  <a:t>Query-by-camera</a:t>
                </a:r>
              </a:p>
              <a:p>
                <a:pPr lvl="1"/>
                <a:r>
                  <a:rPr lang="en-US" dirty="0"/>
                  <a:t>Input: Picture</a:t>
                </a:r>
              </a:p>
              <a:p>
                <a:pPr lvl="1"/>
                <a:r>
                  <a:rPr lang="en-US" dirty="0"/>
                  <a:t>Output: Wiki page on flower</a:t>
                </a:r>
              </a:p>
              <a:p>
                <a:r>
                  <a:rPr lang="en-US" i="1" dirty="0"/>
                  <a:t>fine-tuning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4569262"/>
              </a:xfrm>
              <a:blipFill>
                <a:blip r:embed="rId2"/>
                <a:stretch>
                  <a:fillRect l="-1325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40" y="1461781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839128" y="624710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93372"/>
                  <a:gd name="adj2" fmla="val 907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93372"/>
                  <a:gd name="adj2" fmla="val 907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oogle Shape;260;p22" descr="A picture containing text, grass, outdoor, sign&#10;&#10;Description automatically generated">
            <a:extLst>
              <a:ext uri="{FF2B5EF4-FFF2-40B4-BE49-F238E27FC236}">
                <a16:creationId xmlns:a16="http://schemas.microsoft.com/office/drawing/2014/main" id="{5AEDEDA5-FA83-4AC1-3B28-41FD41DA53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9565" y="127104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03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1647</Words>
  <Application>Microsoft Macintosh PowerPoint</Application>
  <PresentationFormat>Widescreen</PresentationFormat>
  <Paragraphs>359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Office Theme</vt:lpstr>
      <vt:lpstr>CIKM-2023 Tutorial: Some Useful Things to Know When Combining IR and NLP:  the Easy, the Hard and the Ugly</vt:lpstr>
      <vt:lpstr>Easy:  Inference: f(x)→y ̂</vt:lpstr>
      <vt:lpstr>Two Popular Datasets</vt:lpstr>
      <vt:lpstr>Classification</vt:lpstr>
      <vt:lpstr>Input: I love you Output: Depends on Model (among other things)</vt:lpstr>
      <vt:lpstr>Many of these models produce reasonable results</vt:lpstr>
      <vt:lpstr>But…</vt:lpstr>
      <vt:lpstr>Hard:  Pre-Training Large Language Models (LLMs)</vt:lpstr>
      <vt:lpstr>Not So Hard: Fine-Tuning</vt:lpstr>
      <vt:lpstr>What is fine-tuning fit?</vt:lpstr>
      <vt:lpstr>Shameless Plugs</vt:lpstr>
      <vt:lpstr>ACL-2022 Tutorial: Part A: Simple Uses of Deep Nets</vt:lpstr>
      <vt:lpstr>Outline</vt:lpstr>
      <vt:lpstr>The Good, the Bad and the Ugly</vt:lpstr>
      <vt:lpstr>Ugly: Responsible AI</vt:lpstr>
      <vt:lpstr>Hallucinations</vt:lpstr>
      <vt:lpstr>History: Pendulum Swung Too Far</vt:lpstr>
      <vt:lpstr>Winter is Coming</vt:lpstr>
      <vt:lpstr>Large Language Models (LLMs) Strengths (1950s/1990s); Weaknesses (1970s)</vt:lpstr>
      <vt:lpstr>Positive Opportunities for Machine Translation</vt:lpstr>
      <vt:lpstr>Standard 3-Step Recipe</vt:lpstr>
      <vt:lpstr>Inference: f(x) → y</vt:lpstr>
      <vt:lpstr>Input: I love you Output: Depends on Model: f</vt:lpstr>
      <vt:lpstr>Many of these models produce reasonable results</vt:lpstr>
      <vt:lpstr>Lots of Models on Hubs (for lots of tasks)</vt:lpstr>
      <vt:lpstr>Standard 3-Step Recipe</vt:lpstr>
      <vt:lpstr>Most users should not invest in pretraining because growth (&amp; costs) are out of control</vt:lpstr>
      <vt:lpstr>Standard 3-Step Recipe</vt:lpstr>
      <vt:lpstr>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Church, Kenneth</cp:lastModifiedBy>
  <cp:revision>19</cp:revision>
  <dcterms:created xsi:type="dcterms:W3CDTF">2022-05-07T16:48:18Z</dcterms:created>
  <dcterms:modified xsi:type="dcterms:W3CDTF">2023-08-29T05:06:42Z</dcterms:modified>
</cp:coreProperties>
</file>